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23"/>
  </p:notesMasterIdLst>
  <p:handoutMasterIdLst>
    <p:handoutMasterId r:id="rId24"/>
  </p:handoutMasterIdLst>
  <p:sldIdLst>
    <p:sldId id="394" r:id="rId3"/>
    <p:sldId id="466" r:id="rId4"/>
    <p:sldId id="473" r:id="rId5"/>
    <p:sldId id="397" r:id="rId6"/>
    <p:sldId id="443" r:id="rId7"/>
    <p:sldId id="448" r:id="rId8"/>
    <p:sldId id="474" r:id="rId9"/>
    <p:sldId id="475" r:id="rId10"/>
    <p:sldId id="476" r:id="rId11"/>
    <p:sldId id="451" r:id="rId12"/>
    <p:sldId id="452" r:id="rId13"/>
    <p:sldId id="453" r:id="rId14"/>
    <p:sldId id="468" r:id="rId15"/>
    <p:sldId id="469" r:id="rId16"/>
    <p:sldId id="470" r:id="rId17"/>
    <p:sldId id="471" r:id="rId18"/>
    <p:sldId id="472" r:id="rId19"/>
    <p:sldId id="477" r:id="rId20"/>
    <p:sldId id="352" r:id="rId21"/>
    <p:sldId id="393" r:id="rId22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03A14"/>
    <a:srgbClr val="E85C0E"/>
    <a:srgbClr val="BAB398"/>
    <a:srgbClr val="ADA485"/>
    <a:srgbClr val="C6C0AA"/>
    <a:srgbClr val="663606"/>
    <a:srgbClr val="663106"/>
    <a:srgbClr val="F8DC9E"/>
    <a:srgbClr val="FBEEDC"/>
    <a:srgbClr val="FBEEC9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70" autoAdjust="0"/>
    <p:restoredTop sz="94595" autoAdjust="0"/>
  </p:normalViewPr>
  <p:slideViewPr>
    <p:cSldViewPr>
      <p:cViewPr varScale="1">
        <p:scale>
          <a:sx n="69" d="100"/>
          <a:sy n="69" d="100"/>
        </p:scale>
        <p:origin x="204" y="66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27-Jun-17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27-Jun-17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2689671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59842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83132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 smtClean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 smtClean="0">
              <a:solidFill>
                <a:prstClr val="black"/>
              </a:solidFill>
            </a:endParaRPr>
          </a:p>
          <a:p>
            <a:r>
              <a:rPr lang="en-US" sz="1000" dirty="0" smtClean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 smtClean="0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 smtClean="0">
                <a:solidFill>
                  <a:prstClr val="black"/>
                </a:solidFill>
              </a:rPr>
              <a:t> </a:t>
            </a:r>
            <a:r>
              <a:rPr lang="en-US" sz="1000" dirty="0" smtClean="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18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95580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4122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7620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27-Jun-17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603A14"/>
                </a:solidFill>
              </a:rPr>
              <a:t>?</a:t>
            </a:r>
            <a:endParaRPr lang="en-US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3" cstate="print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 smtClean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72333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27-Jun-17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68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8.png"/><Relationship Id="rId4" Type="http://schemas.openxmlformats.org/officeDocument/2006/relationships/hyperlink" Target="http://creativecommons.org/licenses/by-nc-sa/4.0/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jpeg"/><Relationship Id="rId7" Type="http://schemas.openxmlformats.org/officeDocument/2006/relationships/image" Target="../media/image25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11" Type="http://schemas.openxmlformats.org/officeDocument/2006/relationships/image" Target="../media/image28.jpeg"/><Relationship Id="rId5" Type="http://schemas.openxmlformats.org/officeDocument/2006/relationships/image" Target="../media/image23.png"/><Relationship Id="rId10" Type="http://schemas.openxmlformats.org/officeDocument/2006/relationships/hyperlink" Target="http://www.introprogramming.info/english-intro-csharp-book/" TargetMode="External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trainings/1636/c-sharp-oop-basics-june-2017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softuni.bg/forum" TargetMode="External"/><Relationship Id="rId4" Type="http://schemas.openxmlformats.org/officeDocument/2006/relationships/image" Target="../media/image29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ntroprogramming.info/intro-csharp-book/" TargetMode="External"/><Relationship Id="rId2" Type="http://schemas.openxmlformats.org/officeDocument/2006/relationships/hyperlink" Target="http://www.introprogramming.info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jpeg"/><Relationship Id="rId5" Type="http://schemas.openxmlformats.org/officeDocument/2006/relationships/hyperlink" Target="http://www.introprogramming.info/english-intro-csharp-book/" TargetMode="External"/><Relationship Id="rId4" Type="http://schemas.openxmlformats.org/officeDocument/2006/relationships/image" Target="../media/image33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hyperlink" Target="https://softuni.bg/courses/advanced-csharp" TargetMode="External"/><Relationship Id="rId18" Type="http://schemas.openxmlformats.org/officeDocument/2006/relationships/hyperlink" Target="http://www.superhosting.bg/" TargetMode="External"/><Relationship Id="rId3" Type="http://schemas.openxmlformats.org/officeDocument/2006/relationships/hyperlink" Target="http://xs-software.com/" TargetMode="External"/><Relationship Id="rId7" Type="http://schemas.openxmlformats.org/officeDocument/2006/relationships/hyperlink" Target="http://smartit.bg/" TargetMode="External"/><Relationship Id="rId12" Type="http://schemas.openxmlformats.org/officeDocument/2006/relationships/image" Target="../media/image12.png"/><Relationship Id="rId17" Type="http://schemas.openxmlformats.org/officeDocument/2006/relationships/image" Target="../media/image39.png"/><Relationship Id="rId2" Type="http://schemas.openxmlformats.org/officeDocument/2006/relationships/notesSlide" Target="../notesSlides/notesSlide5.xml"/><Relationship Id="rId16" Type="http://schemas.openxmlformats.org/officeDocument/2006/relationships/hyperlink" Target="http://netpeak.bg/" TargetMode="Externa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7.png"/><Relationship Id="rId11" Type="http://schemas.openxmlformats.org/officeDocument/2006/relationships/hyperlink" Target="http://www.indeavr.com/" TargetMode="External"/><Relationship Id="rId5" Type="http://schemas.openxmlformats.org/officeDocument/2006/relationships/hyperlink" Target="http://komfo.com/" TargetMode="External"/><Relationship Id="rId15" Type="http://schemas.openxmlformats.org/officeDocument/2006/relationships/image" Target="../media/image13.png"/><Relationship Id="rId10" Type="http://schemas.openxmlformats.org/officeDocument/2006/relationships/image" Target="../media/image38.png"/><Relationship Id="rId19" Type="http://schemas.openxmlformats.org/officeDocument/2006/relationships/image" Target="../media/image40.png"/><Relationship Id="rId4" Type="http://schemas.openxmlformats.org/officeDocument/2006/relationships/image" Target="../media/image36.png"/><Relationship Id="rId9" Type="http://schemas.openxmlformats.org/officeDocument/2006/relationships/hyperlink" Target="http://www.softwaregroup-bg.com/" TargetMode="External"/><Relationship Id="rId14" Type="http://schemas.openxmlformats.org/officeDocument/2006/relationships/hyperlink" Target="http://www.infragistics.com/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hyperlink" Target="http://creativecommons.org/licenses/by-sa/4.0/" TargetMode="External"/><Relationship Id="rId4" Type="http://schemas.openxmlformats.org/officeDocument/2006/relationships/hyperlink" Target="http://www.introprogramming.info/english-intro-csharp-book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4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4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42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Relationship Id="rId14" Type="http://schemas.openxmlformats.org/officeDocument/2006/relationships/image" Target="../media/image4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hyperlink" Target="http://www.telenor.bg/" TargetMode="External"/><Relationship Id="rId18" Type="http://schemas.openxmlformats.org/officeDocument/2006/relationships/image" Target="../media/image17.png"/><Relationship Id="rId3" Type="http://schemas.openxmlformats.org/officeDocument/2006/relationships/hyperlink" Target="http://xs-software.com/" TargetMode="External"/><Relationship Id="rId7" Type="http://schemas.openxmlformats.org/officeDocument/2006/relationships/hyperlink" Target="http://www.indeavr.com/" TargetMode="External"/><Relationship Id="rId12" Type="http://schemas.openxmlformats.org/officeDocument/2006/relationships/image" Target="../media/image14.png"/><Relationship Id="rId17" Type="http://schemas.openxmlformats.org/officeDocument/2006/relationships/hyperlink" Target="https://netpeak.net/" TargetMode="External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hyperlink" Target="http://www.superhosting.bg/" TargetMode="External"/><Relationship Id="rId5" Type="http://schemas.openxmlformats.org/officeDocument/2006/relationships/hyperlink" Target="http://smartit.bg/" TargetMode="External"/><Relationship Id="rId15" Type="http://schemas.openxmlformats.org/officeDocument/2006/relationships/hyperlink" Target="http://www.softwaregroup-bg.com/" TargetMode="External"/><Relationship Id="rId10" Type="http://schemas.openxmlformats.org/officeDocument/2006/relationships/image" Target="../media/image13.png"/><Relationship Id="rId4" Type="http://schemas.openxmlformats.org/officeDocument/2006/relationships/image" Target="../media/image10.png"/><Relationship Id="rId9" Type="http://schemas.openxmlformats.org/officeDocument/2006/relationships/hyperlink" Target="http://www.infragistics.com/" TargetMode="External"/><Relationship Id="rId1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351212" y="1065964"/>
            <a:ext cx="8125251" cy="1171552"/>
          </a:xfrm>
        </p:spPr>
        <p:txBody>
          <a:bodyPr>
            <a:normAutofit/>
          </a:bodyPr>
          <a:lstStyle/>
          <a:p>
            <a:r>
              <a:rPr lang="en-US" dirty="0" smtClean="0"/>
              <a:t>C# OOP Basics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351212" y="2345464"/>
            <a:ext cx="8125251" cy="778736"/>
          </a:xfrm>
        </p:spPr>
        <p:txBody>
          <a:bodyPr>
            <a:normAutofit/>
          </a:bodyPr>
          <a:lstStyle/>
          <a:p>
            <a:r>
              <a:rPr lang="en-US" dirty="0"/>
              <a:t>Course Introduction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528699"/>
            <a:ext cx="3187613" cy="525135"/>
          </a:xfrm>
        </p:spPr>
        <p:txBody>
          <a:bodyPr/>
          <a:lstStyle/>
          <a:p>
            <a:r>
              <a:rPr lang="en-US" noProof="1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4998598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403725"/>
            <a:ext cx="3187613" cy="382788"/>
          </a:xfrm>
        </p:spPr>
        <p:txBody>
          <a:bodyPr/>
          <a:lstStyle/>
          <a:p>
            <a:r>
              <a:rPr lang="en-US" sz="2000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744246"/>
            <a:ext cx="3187613" cy="351754"/>
          </a:xfrm>
        </p:spPr>
        <p:txBody>
          <a:bodyPr/>
          <a:lstStyle/>
          <a:p>
            <a:r>
              <a:rPr lang="en-US" sz="1800" dirty="0">
                <a:hlinkClick r:id="rId3"/>
              </a:rPr>
              <a:t>http://softuni.bg</a:t>
            </a:r>
            <a:endParaRPr lang="en-US" sz="1800" dirty="0"/>
          </a:p>
        </p:txBody>
      </p:sp>
      <p:pic>
        <p:nvPicPr>
          <p:cNvPr id="1028" name="Picture 4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30488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752600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4" name="Picture 13" descr="http://softuni.bg" title="SoftUni Code Wizard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704012" y="3883091"/>
            <a:ext cx="2133598" cy="234148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rot="576164">
            <a:off x="8662544" y="3891134"/>
            <a:ext cx="514886" cy="4090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C#</a:t>
            </a:r>
            <a:endParaRPr lang="en-US" b="1" spc="50" dirty="0">
              <a:ln w="9525" cmpd="sng">
                <a:solidFill>
                  <a:srgbClr val="FFA72A"/>
                </a:solidFill>
                <a:prstDash val="solid"/>
              </a:ln>
              <a:solidFill>
                <a:srgbClr val="FFF0D9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Straight Arrow Connector 41"/>
          <p:cNvCxnSpPr>
            <a:stCxn id="30" idx="2"/>
          </p:cNvCxnSpPr>
          <p:nvPr/>
        </p:nvCxnSpPr>
        <p:spPr>
          <a:xfrm>
            <a:off x="5903912" y="4210853"/>
            <a:ext cx="0" cy="96335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endCxn id="35" idx="0"/>
          </p:cNvCxnSpPr>
          <p:nvPr/>
        </p:nvCxnSpPr>
        <p:spPr>
          <a:xfrm flipH="1">
            <a:off x="2322512" y="4210852"/>
            <a:ext cx="3581400" cy="96335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30" idx="2"/>
            <a:endCxn id="33" idx="0"/>
          </p:cNvCxnSpPr>
          <p:nvPr/>
        </p:nvCxnSpPr>
        <p:spPr>
          <a:xfrm>
            <a:off x="5903912" y="4210853"/>
            <a:ext cx="3581400" cy="9633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3656012" y="3601253"/>
            <a:ext cx="4495800" cy="6096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C# OOP Basics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8380412" y="5174209"/>
            <a:ext cx="2209800" cy="5407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Evaluation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1217612" y="5174207"/>
            <a:ext cx="2209800" cy="5407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 smtClean="0"/>
              <a:t>Scope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4799012" y="721360"/>
            <a:ext cx="2209800" cy="5407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 smtClean="0"/>
              <a:t>Trainers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642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9.2993E-7 -4.44444E-6 L -9.2993E-7 0.64931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22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3" grpId="0" animBg="1"/>
      <p:bldP spid="35" grpId="0" animBg="1"/>
      <p:bldP spid="1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extBox 63"/>
          <p:cNvSpPr txBox="1"/>
          <p:nvPr/>
        </p:nvSpPr>
        <p:spPr>
          <a:xfrm>
            <a:off x="7910268" y="5105400"/>
            <a:ext cx="3125632" cy="6096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 smtClean="0"/>
              <a:t>5%</a:t>
            </a:r>
            <a:endParaRPr lang="en-US" sz="2800" dirty="0"/>
          </a:p>
        </p:txBody>
      </p:sp>
      <p:cxnSp>
        <p:nvCxnSpPr>
          <p:cNvPr id="59" name="Straight Arrow Connector 58"/>
          <p:cNvCxnSpPr>
            <a:stCxn id="31" idx="2"/>
            <a:endCxn id="67" idx="0"/>
          </p:cNvCxnSpPr>
          <p:nvPr/>
        </p:nvCxnSpPr>
        <p:spPr>
          <a:xfrm flipH="1">
            <a:off x="2334738" y="4422820"/>
            <a:ext cx="3564254" cy="68258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stCxn id="31" idx="2"/>
            <a:endCxn id="65" idx="0"/>
          </p:cNvCxnSpPr>
          <p:nvPr/>
        </p:nvCxnSpPr>
        <p:spPr>
          <a:xfrm>
            <a:off x="5898992" y="4422820"/>
            <a:ext cx="4919" cy="68258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>
            <a:stCxn id="31" idx="2"/>
            <a:endCxn id="64" idx="0"/>
          </p:cNvCxnSpPr>
          <p:nvPr/>
        </p:nvCxnSpPr>
        <p:spPr>
          <a:xfrm>
            <a:off x="5898992" y="4422820"/>
            <a:ext cx="3574092" cy="68258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2991964" y="2851344"/>
            <a:ext cx="4495800" cy="6096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 smtClean="0"/>
              <a:t>Forum Activity</a:t>
            </a:r>
            <a:endParaRPr lang="en-US" sz="2800" dirty="0"/>
          </a:p>
        </p:txBody>
      </p:sp>
      <p:sp>
        <p:nvSpPr>
          <p:cNvPr id="51" name="TextBox 50"/>
          <p:cNvSpPr txBox="1"/>
          <p:nvPr/>
        </p:nvSpPr>
        <p:spPr>
          <a:xfrm>
            <a:off x="3372328" y="3586556"/>
            <a:ext cx="4495800" cy="6096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 smtClean="0"/>
              <a:t>Attendance</a:t>
            </a:r>
            <a:endParaRPr lang="en-US" sz="2800" dirty="0"/>
          </a:p>
        </p:txBody>
      </p:sp>
      <p:sp>
        <p:nvSpPr>
          <p:cNvPr id="39" name="TextBox 38"/>
          <p:cNvSpPr txBox="1"/>
          <p:nvPr/>
        </p:nvSpPr>
        <p:spPr>
          <a:xfrm>
            <a:off x="4286726" y="3589722"/>
            <a:ext cx="4495800" cy="6096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 smtClean="0"/>
              <a:t>1 problem </a:t>
            </a:r>
            <a:endParaRPr lang="en-US" sz="2800" dirty="0"/>
          </a:p>
        </p:txBody>
      </p:sp>
      <p:sp>
        <p:nvSpPr>
          <p:cNvPr id="40" name="TextBox 39"/>
          <p:cNvSpPr txBox="1"/>
          <p:nvPr/>
        </p:nvSpPr>
        <p:spPr>
          <a:xfrm>
            <a:off x="4271739" y="4393112"/>
            <a:ext cx="4495800" cy="6096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 smtClean="0"/>
              <a:t>100% judge check</a:t>
            </a:r>
            <a:endParaRPr lang="en-US" sz="2800" dirty="0"/>
          </a:p>
        </p:txBody>
      </p:sp>
      <p:cxnSp>
        <p:nvCxnSpPr>
          <p:cNvPr id="11" name="Straight Arrow Connector 10"/>
          <p:cNvCxnSpPr>
            <a:endCxn id="13" idx="0"/>
          </p:cNvCxnSpPr>
          <p:nvPr/>
        </p:nvCxnSpPr>
        <p:spPr>
          <a:xfrm flipH="1">
            <a:off x="2284416" y="1905000"/>
            <a:ext cx="3619496" cy="90700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endCxn id="22" idx="0"/>
          </p:cNvCxnSpPr>
          <p:nvPr/>
        </p:nvCxnSpPr>
        <p:spPr>
          <a:xfrm>
            <a:off x="5903912" y="1905000"/>
            <a:ext cx="0" cy="90700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endCxn id="24" idx="0"/>
          </p:cNvCxnSpPr>
          <p:nvPr/>
        </p:nvCxnSpPr>
        <p:spPr>
          <a:xfrm>
            <a:off x="5903912" y="1905000"/>
            <a:ext cx="4267201" cy="90700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30" idx="2"/>
            <a:endCxn id="34" idx="0"/>
          </p:cNvCxnSpPr>
          <p:nvPr/>
        </p:nvCxnSpPr>
        <p:spPr>
          <a:xfrm>
            <a:off x="5903912" y="4210853"/>
            <a:ext cx="0" cy="96335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endCxn id="35" idx="0"/>
          </p:cNvCxnSpPr>
          <p:nvPr/>
        </p:nvCxnSpPr>
        <p:spPr>
          <a:xfrm flipH="1">
            <a:off x="2322512" y="4210852"/>
            <a:ext cx="3581400" cy="96335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30" idx="2"/>
            <a:endCxn id="33" idx="0"/>
          </p:cNvCxnSpPr>
          <p:nvPr/>
        </p:nvCxnSpPr>
        <p:spPr>
          <a:xfrm>
            <a:off x="5903912" y="4210853"/>
            <a:ext cx="3581400" cy="9633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3656012" y="3601253"/>
            <a:ext cx="4495800" cy="6096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 smtClean="0"/>
              <a:t>C# OOP Basics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799012" y="5174208"/>
            <a:ext cx="2209800" cy="5407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 smtClean="0"/>
              <a:t>Trainers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1217612" y="5174207"/>
            <a:ext cx="2209800" cy="5407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 smtClean="0"/>
              <a:t>Scope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4799012" y="2812008"/>
            <a:ext cx="2209799" cy="61699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 smtClean="0"/>
              <a:t>Activities</a:t>
            </a:r>
            <a:endParaRPr lang="en-US" sz="2800" dirty="0"/>
          </a:p>
        </p:txBody>
      </p:sp>
      <p:sp>
        <p:nvSpPr>
          <p:cNvPr id="24" name="TextBox 23"/>
          <p:cNvSpPr txBox="1"/>
          <p:nvPr/>
        </p:nvSpPr>
        <p:spPr>
          <a:xfrm>
            <a:off x="9066213" y="2812008"/>
            <a:ext cx="2209799" cy="61699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 smtClean="0"/>
              <a:t>Bonuses</a:t>
            </a:r>
            <a:endParaRPr lang="en-US" sz="2800" dirty="0"/>
          </a:p>
        </p:txBody>
      </p:sp>
      <p:sp>
        <p:nvSpPr>
          <p:cNvPr id="33" name="TextBox 32"/>
          <p:cNvSpPr txBox="1"/>
          <p:nvPr/>
        </p:nvSpPr>
        <p:spPr>
          <a:xfrm>
            <a:off x="8380412" y="5174209"/>
            <a:ext cx="2209800" cy="5407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 smtClean="0"/>
              <a:t>Evaluation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1179513" y="3782755"/>
            <a:ext cx="2209802" cy="609600"/>
          </a:xfrm>
          <a:prstGeom prst="rect">
            <a:avLst/>
          </a:prstGeom>
          <a:solidFill>
            <a:srgbClr val="F7DD93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 smtClean="0"/>
              <a:t>80</a:t>
            </a:r>
            <a:r>
              <a:rPr lang="bg-BG" sz="2800" dirty="0" smtClean="0"/>
              <a:t>%</a:t>
            </a:r>
            <a:endParaRPr lang="en-US" sz="2800" dirty="0"/>
          </a:p>
        </p:txBody>
      </p:sp>
      <p:sp>
        <p:nvSpPr>
          <p:cNvPr id="31" name="TextBox 30"/>
          <p:cNvSpPr txBox="1"/>
          <p:nvPr/>
        </p:nvSpPr>
        <p:spPr>
          <a:xfrm>
            <a:off x="4794091" y="3813220"/>
            <a:ext cx="2209802" cy="609600"/>
          </a:xfrm>
          <a:prstGeom prst="rect">
            <a:avLst/>
          </a:prstGeom>
          <a:solidFill>
            <a:srgbClr val="F7DD93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 smtClean="0"/>
              <a:t>20</a:t>
            </a:r>
            <a:r>
              <a:rPr lang="bg-BG" sz="2800" dirty="0" smtClean="0"/>
              <a:t>%</a:t>
            </a:r>
            <a:endParaRPr lang="en-US" sz="2800" dirty="0"/>
          </a:p>
        </p:txBody>
      </p:sp>
      <p:sp>
        <p:nvSpPr>
          <p:cNvPr id="36" name="TextBox 35"/>
          <p:cNvSpPr txBox="1"/>
          <p:nvPr/>
        </p:nvSpPr>
        <p:spPr>
          <a:xfrm>
            <a:off x="9066210" y="3798001"/>
            <a:ext cx="2209802" cy="609600"/>
          </a:xfrm>
          <a:prstGeom prst="rect">
            <a:avLst/>
          </a:prstGeom>
          <a:solidFill>
            <a:srgbClr val="F7DD93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 smtClean="0"/>
              <a:t>10%</a:t>
            </a:r>
            <a:endParaRPr lang="en-US" sz="2800" dirty="0"/>
          </a:p>
        </p:txBody>
      </p:sp>
      <p:cxnSp>
        <p:nvCxnSpPr>
          <p:cNvPr id="46" name="Straight Arrow Connector 45"/>
          <p:cNvCxnSpPr>
            <a:stCxn id="26" idx="3"/>
            <a:endCxn id="40" idx="1"/>
          </p:cNvCxnSpPr>
          <p:nvPr/>
        </p:nvCxnSpPr>
        <p:spPr>
          <a:xfrm>
            <a:off x="3389315" y="4087555"/>
            <a:ext cx="882424" cy="61035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26" idx="3"/>
            <a:endCxn id="39" idx="1"/>
          </p:cNvCxnSpPr>
          <p:nvPr/>
        </p:nvCxnSpPr>
        <p:spPr>
          <a:xfrm flipV="1">
            <a:off x="3389315" y="3894522"/>
            <a:ext cx="897411" cy="19303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179516" y="2812008"/>
            <a:ext cx="2209799" cy="61699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 smtClean="0"/>
              <a:t>Examination</a:t>
            </a:r>
          </a:p>
        </p:txBody>
      </p:sp>
      <p:cxnSp>
        <p:nvCxnSpPr>
          <p:cNvPr id="52" name="Straight Arrow Connector 51"/>
          <p:cNvCxnSpPr>
            <a:stCxn id="36" idx="1"/>
            <a:endCxn id="50" idx="3"/>
          </p:cNvCxnSpPr>
          <p:nvPr/>
        </p:nvCxnSpPr>
        <p:spPr>
          <a:xfrm flipH="1" flipV="1">
            <a:off x="7487764" y="3156144"/>
            <a:ext cx="1578446" cy="94665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36" idx="1"/>
            <a:endCxn id="51" idx="3"/>
          </p:cNvCxnSpPr>
          <p:nvPr/>
        </p:nvCxnSpPr>
        <p:spPr>
          <a:xfrm flipH="1" flipV="1">
            <a:off x="7868128" y="3891356"/>
            <a:ext cx="1198082" cy="21144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771922" y="5875249"/>
            <a:ext cx="3125632" cy="609600"/>
          </a:xfrm>
          <a:prstGeom prst="rect">
            <a:avLst/>
          </a:prstGeom>
          <a:solidFill>
            <a:srgbClr val="F7DD93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 smtClean="0"/>
              <a:t>Exercises</a:t>
            </a:r>
            <a:endParaRPr lang="en-US" sz="2800" dirty="0"/>
          </a:p>
        </p:txBody>
      </p:sp>
      <p:sp>
        <p:nvSpPr>
          <p:cNvPr id="58" name="TextBox 57"/>
          <p:cNvSpPr txBox="1"/>
          <p:nvPr/>
        </p:nvSpPr>
        <p:spPr>
          <a:xfrm>
            <a:off x="4334982" y="5880323"/>
            <a:ext cx="3125632" cy="609600"/>
          </a:xfrm>
          <a:prstGeom prst="rect">
            <a:avLst/>
          </a:prstGeom>
          <a:solidFill>
            <a:srgbClr val="F7DD93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 smtClean="0"/>
              <a:t>Labs</a:t>
            </a:r>
            <a:endParaRPr lang="en-US" sz="2800" dirty="0"/>
          </a:p>
        </p:txBody>
      </p:sp>
      <p:sp>
        <p:nvSpPr>
          <p:cNvPr id="60" name="TextBox 59"/>
          <p:cNvSpPr txBox="1"/>
          <p:nvPr/>
        </p:nvSpPr>
        <p:spPr>
          <a:xfrm>
            <a:off x="7910268" y="5880323"/>
            <a:ext cx="3125632" cy="609600"/>
          </a:xfrm>
          <a:prstGeom prst="rect">
            <a:avLst/>
          </a:prstGeom>
          <a:solidFill>
            <a:srgbClr val="F7DD93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 err="1" smtClean="0"/>
              <a:t>BashSoft</a:t>
            </a:r>
            <a:endParaRPr lang="en-US" sz="2800" dirty="0"/>
          </a:p>
        </p:txBody>
      </p:sp>
      <p:sp>
        <p:nvSpPr>
          <p:cNvPr id="65" name="TextBox 64"/>
          <p:cNvSpPr txBox="1"/>
          <p:nvPr/>
        </p:nvSpPr>
        <p:spPr>
          <a:xfrm>
            <a:off x="4341095" y="5105400"/>
            <a:ext cx="3125632" cy="6096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5</a:t>
            </a:r>
            <a:r>
              <a:rPr lang="en-US" sz="2800" dirty="0" smtClean="0"/>
              <a:t>%</a:t>
            </a:r>
            <a:endParaRPr lang="en-US" sz="2800" dirty="0"/>
          </a:p>
        </p:txBody>
      </p:sp>
      <p:sp>
        <p:nvSpPr>
          <p:cNvPr id="67" name="TextBox 66"/>
          <p:cNvSpPr txBox="1"/>
          <p:nvPr/>
        </p:nvSpPr>
        <p:spPr>
          <a:xfrm>
            <a:off x="771922" y="5105400"/>
            <a:ext cx="3125632" cy="6096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 smtClean="0"/>
              <a:t>10%</a:t>
            </a:r>
            <a:endParaRPr lang="en-US" sz="2800" dirty="0"/>
          </a:p>
        </p:txBody>
      </p:sp>
      <p:cxnSp>
        <p:nvCxnSpPr>
          <p:cNvPr id="72" name="Straight Arrow Connector 71"/>
          <p:cNvCxnSpPr>
            <a:stCxn id="13" idx="2"/>
            <a:endCxn id="26" idx="0"/>
          </p:cNvCxnSpPr>
          <p:nvPr/>
        </p:nvCxnSpPr>
        <p:spPr>
          <a:xfrm flipH="1">
            <a:off x="2284414" y="3429000"/>
            <a:ext cx="2" cy="35375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>
            <a:stCxn id="22" idx="2"/>
            <a:endCxn id="31" idx="0"/>
          </p:cNvCxnSpPr>
          <p:nvPr/>
        </p:nvCxnSpPr>
        <p:spPr>
          <a:xfrm flipH="1">
            <a:off x="5898992" y="3429000"/>
            <a:ext cx="4920" cy="38422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>
            <a:stCxn id="24" idx="2"/>
            <a:endCxn id="36" idx="0"/>
          </p:cNvCxnSpPr>
          <p:nvPr/>
        </p:nvCxnSpPr>
        <p:spPr>
          <a:xfrm flipH="1">
            <a:off x="10171111" y="3429000"/>
            <a:ext cx="2" cy="36900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>
            <a:stCxn id="67" idx="2"/>
            <a:endCxn id="66" idx="0"/>
          </p:cNvCxnSpPr>
          <p:nvPr/>
        </p:nvCxnSpPr>
        <p:spPr>
          <a:xfrm>
            <a:off x="2334738" y="5715000"/>
            <a:ext cx="0" cy="16024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>
            <a:stCxn id="65" idx="2"/>
            <a:endCxn id="58" idx="0"/>
          </p:cNvCxnSpPr>
          <p:nvPr/>
        </p:nvCxnSpPr>
        <p:spPr>
          <a:xfrm flipH="1">
            <a:off x="5897798" y="5715000"/>
            <a:ext cx="6113" cy="16532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>
            <a:stCxn id="64" idx="2"/>
            <a:endCxn id="60" idx="0"/>
          </p:cNvCxnSpPr>
          <p:nvPr/>
        </p:nvCxnSpPr>
        <p:spPr>
          <a:xfrm>
            <a:off x="9473084" y="5715000"/>
            <a:ext cx="0" cy="16532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4159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5275E-6 0 L -0.29383 -0.54931 " pathEditMode="relative" rAng="0" ptsTypes="AA">
                                      <p:cBhvr>
                                        <p:cTn id="25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691" y="-2747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500"/>
                            </p:stCondLst>
                            <p:childTnLst>
                              <p:par>
                                <p:cTn id="116" presetID="10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10" presetClass="exit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0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10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0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" fill="hold">
                            <p:stCondLst>
                              <p:cond delay="500"/>
                            </p:stCondLst>
                            <p:childTnLst>
                              <p:par>
                                <p:cTn id="16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5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1" fill="hold">
                            <p:stCondLst>
                              <p:cond delay="500"/>
                            </p:stCondLst>
                            <p:childTnLst>
                              <p:par>
                                <p:cTn id="242" presetID="10" presetClass="entr" presetSubtype="0" fill="hold" grpId="5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5" presetID="10" presetClass="entr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0" presetID="10" presetClass="entr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3" presetID="10" presetClass="entr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6" fill="hold">
                      <p:stCondLst>
                        <p:cond delay="indefinite"/>
                      </p:stCondLst>
                      <p:childTnLst>
                        <p:par>
                          <p:cTn id="267" fill="hold">
                            <p:stCondLst>
                              <p:cond delay="0"/>
                            </p:stCondLst>
                            <p:childTnLst>
                              <p:par>
                                <p:cTn id="268" presetID="10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9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2" fill="hold">
                            <p:stCondLst>
                              <p:cond delay="500"/>
                            </p:stCondLst>
                            <p:childTnLst>
                              <p:par>
                                <p:cTn id="29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5" fill="hold">
                      <p:stCondLst>
                        <p:cond delay="indefinite"/>
                      </p:stCondLst>
                      <p:childTnLst>
                        <p:par>
                          <p:cTn id="306" fill="hold">
                            <p:stCondLst>
                              <p:cond delay="0"/>
                            </p:stCondLst>
                            <p:childTnLst>
                              <p:par>
                                <p:cTn id="30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9" fill="hold">
                            <p:stCondLst>
                              <p:cond delay="500"/>
                            </p:stCondLst>
                            <p:childTnLst>
                              <p:par>
                                <p:cTn id="320" presetID="10" presetClass="entr" presetSubtype="0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3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2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5" presetID="10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4" fill="hold">
                      <p:stCondLst>
                        <p:cond delay="indefinite"/>
                      </p:stCondLst>
                      <p:childTnLst>
                        <p:par>
                          <p:cTn id="345" fill="hold">
                            <p:stCondLst>
                              <p:cond delay="0"/>
                            </p:stCondLst>
                            <p:childTnLst>
                              <p:par>
                                <p:cTn id="346" presetID="10" presetClass="exit" presetSubtype="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9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8" presetID="10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1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7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0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2" fill="hold">
                            <p:stCondLst>
                              <p:cond delay="500"/>
                            </p:stCondLst>
                            <p:childTnLst>
                              <p:par>
                                <p:cTn id="383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5275E-6 0 L -0.29383 -0.54931 " pathEditMode="relative" rAng="0" ptsTypes="AA">
                                      <p:cBhvr>
                                        <p:cTn id="384" dur="1000" spd="-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691" y="-2747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5" fill="hold">
                            <p:stCondLst>
                              <p:cond delay="1500"/>
                            </p:stCondLst>
                            <p:childTnLst>
                              <p:par>
                                <p:cTn id="38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64" grpId="1" animBg="1"/>
      <p:bldP spid="50" grpId="0" animBg="1"/>
      <p:bldP spid="50" grpId="1" animBg="1"/>
      <p:bldP spid="51" grpId="0" animBg="1"/>
      <p:bldP spid="51" grpId="1" animBg="1"/>
      <p:bldP spid="39" grpId="0" animBg="1"/>
      <p:bldP spid="39" grpId="1" animBg="1"/>
      <p:bldP spid="40" grpId="0" animBg="1"/>
      <p:bldP spid="40" grpId="1" animBg="1"/>
      <p:bldP spid="30" grpId="0" animBg="1"/>
      <p:bldP spid="30" grpId="1" animBg="1"/>
      <p:bldP spid="34" grpId="0" animBg="1"/>
      <p:bldP spid="34" grpId="1" animBg="1"/>
      <p:bldP spid="35" grpId="0" animBg="1"/>
      <p:bldP spid="35" grpId="1" animBg="1"/>
      <p:bldP spid="22" grpId="0" animBg="1"/>
      <p:bldP spid="22" grpId="1" animBg="1"/>
      <p:bldP spid="22" grpId="2" animBg="1"/>
      <p:bldP spid="22" grpId="3" animBg="1"/>
      <p:bldP spid="22" grpId="4" animBg="1"/>
      <p:bldP spid="22" grpId="5" animBg="1"/>
      <p:bldP spid="24" grpId="0" animBg="1"/>
      <p:bldP spid="24" grpId="1" animBg="1"/>
      <p:bldP spid="24" grpId="2" animBg="1"/>
      <p:bldP spid="24" grpId="3" animBg="1"/>
      <p:bldP spid="24" grpId="4" animBg="1"/>
      <p:bldP spid="24" grpId="5" animBg="1"/>
      <p:bldP spid="33" grpId="0" animBg="1"/>
      <p:bldP spid="33" grpId="1" animBg="1"/>
      <p:bldP spid="26" grpId="0" animBg="1"/>
      <p:bldP spid="26" grpId="1" animBg="1"/>
      <p:bldP spid="26" grpId="2" animBg="1"/>
      <p:bldP spid="26" grpId="3" animBg="1"/>
      <p:bldP spid="26" grpId="4" animBg="1"/>
      <p:bldP spid="26" grpId="5" animBg="1"/>
      <p:bldP spid="31" grpId="0" animBg="1"/>
      <p:bldP spid="31" grpId="1" animBg="1"/>
      <p:bldP spid="31" grpId="2" animBg="1"/>
      <p:bldP spid="31" grpId="3" animBg="1"/>
      <p:bldP spid="31" grpId="4" animBg="1"/>
      <p:bldP spid="31" grpId="5" animBg="1"/>
      <p:bldP spid="36" grpId="0" animBg="1"/>
      <p:bldP spid="36" grpId="1" animBg="1"/>
      <p:bldP spid="36" grpId="2" animBg="1"/>
      <p:bldP spid="36" grpId="3" animBg="1"/>
      <p:bldP spid="36" grpId="4" animBg="1"/>
      <p:bldP spid="36" grpId="5" animBg="1"/>
      <p:bldP spid="13" grpId="0" animBg="1"/>
      <p:bldP spid="13" grpId="1" animBg="1"/>
      <p:bldP spid="13" grpId="2" animBg="1"/>
      <p:bldP spid="13" grpId="3" animBg="1"/>
      <p:bldP spid="13" grpId="4" animBg="1"/>
      <p:bldP spid="13" grpId="5" animBg="1"/>
      <p:bldP spid="66" grpId="0" animBg="1"/>
      <p:bldP spid="66" grpId="1" animBg="1"/>
      <p:bldP spid="58" grpId="0" animBg="1"/>
      <p:bldP spid="58" grpId="1" animBg="1"/>
      <p:bldP spid="60" grpId="0" animBg="1"/>
      <p:bldP spid="60" grpId="1" animBg="1"/>
      <p:bldP spid="65" grpId="0" animBg="1"/>
      <p:bldP spid="65" grpId="1" animBg="1"/>
      <p:bldP spid="67" grpId="0" animBg="1"/>
      <p:bldP spid="67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Straight Arrow Connector 41"/>
          <p:cNvCxnSpPr>
            <a:stCxn id="30" idx="2"/>
            <a:endCxn id="34" idx="0"/>
          </p:cNvCxnSpPr>
          <p:nvPr/>
        </p:nvCxnSpPr>
        <p:spPr>
          <a:xfrm>
            <a:off x="5903912" y="4210853"/>
            <a:ext cx="0" cy="96335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endCxn id="35" idx="0"/>
          </p:cNvCxnSpPr>
          <p:nvPr/>
        </p:nvCxnSpPr>
        <p:spPr>
          <a:xfrm flipH="1">
            <a:off x="2322512" y="4210852"/>
            <a:ext cx="3581400" cy="96335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30" idx="2"/>
            <a:endCxn id="33" idx="0"/>
          </p:cNvCxnSpPr>
          <p:nvPr/>
        </p:nvCxnSpPr>
        <p:spPr>
          <a:xfrm>
            <a:off x="5903912" y="4210853"/>
            <a:ext cx="3581400" cy="9633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3656012" y="3601253"/>
            <a:ext cx="4495800" cy="6096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 smtClean="0"/>
              <a:t>C# OOP Basics</a:t>
            </a:r>
            <a:endParaRPr lang="en-US" sz="2800" dirty="0"/>
          </a:p>
        </p:txBody>
      </p:sp>
      <p:sp>
        <p:nvSpPr>
          <p:cNvPr id="33" name="TextBox 32"/>
          <p:cNvSpPr txBox="1"/>
          <p:nvPr/>
        </p:nvSpPr>
        <p:spPr>
          <a:xfrm>
            <a:off x="8380412" y="5174209"/>
            <a:ext cx="2209800" cy="5407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Evaluation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4799012" y="5174208"/>
            <a:ext cx="2209800" cy="5407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 smtClean="0"/>
              <a:t>Trainers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1217612" y="5174207"/>
            <a:ext cx="2209800" cy="5407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 smtClean="0"/>
              <a:t>Scope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656012" y="2406531"/>
            <a:ext cx="4495800" cy="5407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 smtClean="0"/>
              <a:t>C# Fundamentals Module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656012" y="1143000"/>
            <a:ext cx="4495800" cy="609600"/>
          </a:xfrm>
          <a:prstGeom prst="rect">
            <a:avLst/>
          </a:prstGeom>
          <a:solidFill>
            <a:srgbClr val="F7DD93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 smtClean="0"/>
              <a:t>C# Web Profession</a:t>
            </a:r>
            <a:endParaRPr lang="en-US" sz="2800" dirty="0"/>
          </a:p>
        </p:txBody>
      </p:sp>
      <p:cxnSp>
        <p:nvCxnSpPr>
          <p:cNvPr id="12" name="Straight Arrow Connector 11"/>
          <p:cNvCxnSpPr>
            <a:stCxn id="11" idx="2"/>
            <a:endCxn id="10" idx="0"/>
          </p:cNvCxnSpPr>
          <p:nvPr/>
        </p:nvCxnSpPr>
        <p:spPr>
          <a:xfrm>
            <a:off x="5903912" y="1752600"/>
            <a:ext cx="0" cy="65393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10" idx="2"/>
          </p:cNvCxnSpPr>
          <p:nvPr/>
        </p:nvCxnSpPr>
        <p:spPr>
          <a:xfrm>
            <a:off x="5903912" y="2947322"/>
            <a:ext cx="0" cy="65393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0982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60612" y="1900001"/>
            <a:ext cx="7086600" cy="820600"/>
          </a:xfrm>
        </p:spPr>
        <p:txBody>
          <a:bodyPr/>
          <a:lstStyle/>
          <a:p>
            <a:pPr algn="r"/>
            <a:r>
              <a:rPr lang="en-US" dirty="0"/>
              <a:t>Resources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22412" y="2862680"/>
            <a:ext cx="7924800" cy="719034"/>
          </a:xfrm>
        </p:spPr>
        <p:txBody>
          <a:bodyPr/>
          <a:lstStyle/>
          <a:p>
            <a:pPr algn="r"/>
            <a:r>
              <a:rPr lang="en-US" dirty="0"/>
              <a:t>What We Need Additionally?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2412" y="3752788"/>
            <a:ext cx="3918458" cy="26000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23188" y="3757290"/>
            <a:ext cx="1724025" cy="259551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8962" y="1219200"/>
            <a:ext cx="1619250" cy="1619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89413" y="457200"/>
            <a:ext cx="1600199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246812" y="438149"/>
            <a:ext cx="9144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694612" y="609599"/>
            <a:ext cx="762000" cy="783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09879" y="3990601"/>
            <a:ext cx="1734266" cy="2124386"/>
          </a:xfrm>
          <a:prstGeom prst="rect">
            <a:avLst/>
          </a:prstGeom>
          <a:noFill/>
          <a:effectLst>
            <a:glow rad="127000">
              <a:schemeClr val="accent4">
                <a:lumMod val="60000"/>
                <a:lumOff val="40000"/>
                <a:alpha val="25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162075">
            <a:off x="2551718" y="867926"/>
            <a:ext cx="1297553" cy="1530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>
            <a:hlinkClick r:id="rId10"/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034658" y="2165349"/>
            <a:ext cx="2546154" cy="3624027"/>
          </a:xfrm>
          <a:prstGeom prst="rect">
            <a:avLst/>
          </a:prstGeom>
          <a:noFill/>
          <a:ln w="3175">
            <a:solidFill>
              <a:schemeClr val="tx1">
                <a:alpha val="7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9693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smtClean="0"/>
              <a:t>C# Advanced </a:t>
            </a:r>
            <a:r>
              <a:rPr lang="en-US" dirty="0"/>
              <a:t>official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web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page</a:t>
            </a:r>
            <a:r>
              <a:rPr lang="en-US" dirty="0" smtClean="0"/>
              <a:t>:</a:t>
            </a:r>
            <a:endParaRPr lang="en-US" dirty="0"/>
          </a:p>
          <a:p>
            <a:pPr lvl="1"/>
            <a:endParaRPr lang="en-US" sz="2900" dirty="0"/>
          </a:p>
          <a:p>
            <a:pPr>
              <a:spcBef>
                <a:spcPts val="3600"/>
              </a:spcBef>
            </a:pPr>
            <a:r>
              <a:rPr lang="en-US" sz="3200" dirty="0"/>
              <a:t>Register for the "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Software University Forum</a:t>
            </a:r>
            <a:r>
              <a:rPr lang="en-US" sz="3200" dirty="0"/>
              <a:t>":</a:t>
            </a:r>
          </a:p>
          <a:p>
            <a:pPr lvl="1"/>
            <a:r>
              <a:rPr lang="en-US" dirty="0"/>
              <a:t>Discuss the course exercises with your colleagues</a:t>
            </a:r>
          </a:p>
          <a:p>
            <a:pPr lvl="1"/>
            <a:r>
              <a:rPr lang="en-US" dirty="0"/>
              <a:t>Find solutions for all course exercises</a:t>
            </a:r>
          </a:p>
          <a:p>
            <a:pPr lvl="1"/>
            <a:r>
              <a:rPr lang="en-US" dirty="0"/>
              <a:t>Share source code / discuss ideas / help each other</a:t>
            </a:r>
            <a:endParaRPr lang="en-US" sz="31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Web Site &amp; Forums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567761" y="1830484"/>
            <a:ext cx="11539621" cy="717667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  <a:hlinkClick r:id="rId3"/>
              </a:rPr>
              <a:t>https://</a:t>
            </a:r>
            <a:r>
              <a:rPr lang="en-US" sz="2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  <a:hlinkClick r:id="rId3"/>
              </a:rPr>
              <a:t>softuni.bg/trainings/1636/c-sharp-oop-basics-june-2017</a:t>
            </a:r>
            <a:r>
              <a:rPr lang="en-US" sz="2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lang="en-US" sz="2600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9838412" y="3227514"/>
            <a:ext cx="1727241" cy="190045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ounded Rectangle 7"/>
          <p:cNvSpPr/>
          <p:nvPr/>
        </p:nvSpPr>
        <p:spPr>
          <a:xfrm>
            <a:off x="1702412" y="5627710"/>
            <a:ext cx="8784000" cy="75329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2600" b="1" noProof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5"/>
              </a:rPr>
              <a:t>http://softuni.bg/forum</a:t>
            </a:r>
            <a:endParaRPr lang="en-US" sz="2600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9071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lecture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slides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videos</a:t>
            </a:r>
            <a:r>
              <a:rPr lang="en-US" dirty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exercises</a:t>
            </a:r>
            <a:r>
              <a:rPr lang="en-US" dirty="0" smtClean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projects</a:t>
            </a:r>
            <a:br>
              <a:rPr lang="en-US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dirty="0"/>
              <a:t>and other resources are open content, available for free</a:t>
            </a:r>
          </a:p>
          <a:p>
            <a:pPr lvl="1"/>
            <a:r>
              <a:rPr lang="en-US" dirty="0"/>
              <a:t>Visit the course web site to access the course resources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smtClean="0"/>
              <a:t>C# OOP Basics </a:t>
            </a:r>
            <a:r>
              <a:rPr lang="en-US" dirty="0"/>
              <a:t>Slides and Videos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75412" y="3429000"/>
            <a:ext cx="2736000" cy="27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>
            <a:off x="3625358" y="3371080"/>
            <a:ext cx="4818054" cy="29379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9412" y="3471369"/>
            <a:ext cx="2780017" cy="2737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564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06412" y="1223121"/>
            <a:ext cx="9500823" cy="3717879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US" dirty="0"/>
              <a:t>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official textbook </a:t>
            </a:r>
            <a:r>
              <a:rPr lang="en-US" dirty="0"/>
              <a:t>for the course</a:t>
            </a:r>
          </a:p>
          <a:p>
            <a:pPr marL="533400" lvl="1" indent="-266700"/>
            <a:r>
              <a:rPr lang="en-US" dirty="0"/>
              <a:t>"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Fundamentals of Computer Programming with C#</a:t>
            </a:r>
            <a:r>
              <a:rPr lang="en-US" dirty="0"/>
              <a:t>", by Svetlin Nakov &amp; Co., 2013, ISBN 9789544007737</a:t>
            </a:r>
          </a:p>
          <a:p>
            <a:pPr marL="533400" lvl="1" indent="-266700"/>
            <a:r>
              <a:rPr lang="en-US" dirty="0"/>
              <a:t>English and Bulgarian versions (as PDF, </a:t>
            </a:r>
            <a:r>
              <a:rPr lang="en-US" noProof="1"/>
              <a:t>ePub</a:t>
            </a:r>
            <a:r>
              <a:rPr lang="en-US" dirty="0"/>
              <a:t>, …)</a:t>
            </a:r>
          </a:p>
          <a:p>
            <a:pPr marL="533400" lvl="1" indent="-266700"/>
            <a:r>
              <a:rPr lang="en-US" dirty="0"/>
              <a:t>Freely downloadable from: </a:t>
            </a:r>
            <a:r>
              <a:rPr lang="en-US" dirty="0">
                <a:hlinkClick r:id="rId2"/>
              </a:rPr>
              <a:t>www.introprogramming.info</a:t>
            </a:r>
            <a:endParaRPr lang="en-US" dirty="0"/>
          </a:p>
          <a:p>
            <a:pPr marL="533400" lvl="1" indent="-266700"/>
            <a:endParaRPr lang="en-US" dirty="0">
              <a:hlinkClick r:id="rId2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Free C# Fundamentals Textbook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334412" y="5301000"/>
            <a:ext cx="11520000" cy="1231800"/>
          </a:xfrm>
          <a:prstGeom prst="rect">
            <a:avLst/>
          </a:prstGeom>
        </p:spPr>
        <p:txBody>
          <a:bodyPr/>
          <a:lstStyle/>
          <a:p>
            <a:pPr indent="-342793" fontAlgn="base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tabLst>
                <a:tab pos="282575" algn="l"/>
              </a:tabLst>
              <a:defRPr/>
            </a:pPr>
            <a:r>
              <a:rPr lang="en-US" sz="3000" dirty="0"/>
              <a:t>The C# Programming courses @ SoftUni.bg partially follows the </a:t>
            </a:r>
            <a:r>
              <a:rPr lang="en-US" sz="3000" dirty="0" smtClean="0"/>
              <a:t>book</a:t>
            </a:r>
            <a:endParaRPr lang="en-US" sz="3000" dirty="0"/>
          </a:p>
        </p:txBody>
      </p:sp>
      <p:pic>
        <p:nvPicPr>
          <p:cNvPr id="3074" name="Picture 2">
            <a:hlinkClick r:id="rId3"/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73510" y="3224024"/>
            <a:ext cx="1224292" cy="1732347"/>
          </a:xfrm>
          <a:prstGeom prst="rect">
            <a:avLst/>
          </a:prstGeom>
          <a:ln w="3175">
            <a:solidFill>
              <a:schemeClr val="accent5">
                <a:lumMod val="60000"/>
                <a:lumOff val="40000"/>
                <a:alpha val="50000"/>
              </a:schemeClr>
            </a:solidFill>
          </a:ln>
          <a:effectLst>
            <a:outerShdw blurRad="292100" dist="139700" dir="2700000" algn="tl" rotWithShape="0">
              <a:schemeClr val="bg1">
                <a:alpha val="65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>
            <a:hlinkClick r:id="rId5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6388" y="1177835"/>
            <a:ext cx="1224292" cy="1742576"/>
          </a:xfrm>
          <a:prstGeom prst="rect">
            <a:avLst/>
          </a:prstGeom>
          <a:ln w="3175">
            <a:solidFill>
              <a:schemeClr val="accent5">
                <a:lumMod val="60000"/>
                <a:lumOff val="40000"/>
                <a:alpha val="50000"/>
              </a:schemeClr>
            </a:solidFill>
          </a:ln>
          <a:effectLst>
            <a:outerShdw blurRad="292100" dist="139700" dir="2700000" algn="tl" rotWithShape="0">
              <a:schemeClr val="bg1">
                <a:alpha val="65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5139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Software needed for this course: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Microsoft Windows (Win 10 / 8.1 / Win8 / Win7)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Visual Studio Community </a:t>
            </a:r>
            <a:r>
              <a:rPr lang="en-US" dirty="0" smtClean="0"/>
              <a:t>20157 </a:t>
            </a:r>
            <a:r>
              <a:rPr lang="en-US" dirty="0"/>
              <a:t>(a free version of VS </a:t>
            </a:r>
            <a:r>
              <a:rPr lang="en-US" dirty="0" smtClean="0"/>
              <a:t>2017)</a:t>
            </a:r>
            <a:endParaRPr lang="en-US" dirty="0"/>
          </a:p>
          <a:p>
            <a:pPr lvl="2">
              <a:lnSpc>
                <a:spcPct val="110000"/>
              </a:lnSpc>
            </a:pPr>
            <a:r>
              <a:rPr lang="en-US" dirty="0"/>
              <a:t>Visual Studio </a:t>
            </a:r>
            <a:r>
              <a:rPr lang="en-US" dirty="0" smtClean="0"/>
              <a:t>2015, 2013, 2012 </a:t>
            </a:r>
            <a:r>
              <a:rPr lang="en-US" dirty="0"/>
              <a:t>acceptable</a:t>
            </a:r>
            <a:r>
              <a:rPr lang="bg-BG" dirty="0"/>
              <a:t>, </a:t>
            </a:r>
            <a:r>
              <a:rPr lang="en-US" dirty="0"/>
              <a:t>but not recommended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.NET Framework 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4.6</a:t>
            </a:r>
            <a:r>
              <a:rPr lang="en-US" dirty="0"/>
              <a:t> (included in Visual Studio)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Required Software</a:t>
            </a:r>
            <a:endParaRPr lang="en-US" dirty="0"/>
          </a:p>
        </p:txBody>
      </p:sp>
      <p:pic>
        <p:nvPicPr>
          <p:cNvPr id="8" name="Picture 6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4623" t="-5636"/>
          <a:stretch/>
        </p:blipFill>
        <p:spPr bwMode="auto">
          <a:xfrm>
            <a:off x="7002553" y="4876800"/>
            <a:ext cx="3282859" cy="1337460"/>
          </a:xfrm>
          <a:prstGeom prst="roundRect">
            <a:avLst>
              <a:gd name="adj" fmla="val 3303"/>
            </a:avLst>
          </a:prstGeom>
          <a:solidFill>
            <a:srgbClr val="FFFFFF"/>
          </a:solidFill>
          <a:ln>
            <a:noFill/>
          </a:ln>
          <a:effectLst>
            <a:softEdge rad="31750"/>
          </a:effectLst>
          <a:extLst/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8612" y="4905565"/>
            <a:ext cx="4544492" cy="1281341"/>
          </a:xfrm>
          <a:prstGeom prst="roundRect">
            <a:avLst>
              <a:gd name="adj" fmla="val 3842"/>
            </a:avLst>
          </a:prstGeom>
          <a:ln w="6350">
            <a:solidFill>
              <a:srgbClr val="00B0F0">
                <a:alpha val="70000"/>
              </a:srgbClr>
            </a:solidFill>
          </a:ln>
        </p:spPr>
      </p:pic>
    </p:spTree>
    <p:extLst>
      <p:ext uri="{BB962C8B-B14F-4D97-AF65-F5344CB8AC3E}">
        <p14:creationId xmlns:p14="http://schemas.microsoft.com/office/powerpoint/2010/main" val="359828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hlinkClick r:id="rId3"/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268370" y="2609875"/>
            <a:ext cx="2438400" cy="1118920"/>
          </a:xfrm>
          <a:prstGeom prst="roundRect">
            <a:avLst>
              <a:gd name="adj" fmla="val 3159"/>
            </a:avLst>
          </a:prstGeom>
        </p:spPr>
      </p:pic>
      <p:pic>
        <p:nvPicPr>
          <p:cNvPr id="7" name="Picture 6">
            <a:hlinkClick r:id="rId5"/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729730" y="5421095"/>
            <a:ext cx="2040956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8" name="Picture 7">
            <a:hlinkClick r:id="rId7"/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12812" y="1304499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9" name="Picture 8">
            <a:hlinkClick r:id="rId9"/>
          </p:cNvPr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12764" y="5373443"/>
            <a:ext cx="3352800" cy="849557"/>
          </a:xfrm>
          <a:prstGeom prst="roundRect">
            <a:avLst>
              <a:gd name="adj" fmla="val 3159"/>
            </a:avLst>
          </a:prstGeom>
        </p:spPr>
      </p:pic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C# </a:t>
            </a:r>
            <a:r>
              <a:rPr lang="en-US" dirty="0" smtClean="0"/>
              <a:t>OOP Basics – </a:t>
            </a:r>
            <a:r>
              <a:rPr lang="en-US" dirty="0"/>
              <a:t>Course Intro</a:t>
            </a:r>
          </a:p>
        </p:txBody>
      </p:sp>
      <p:pic>
        <p:nvPicPr>
          <p:cNvPr id="13" name="Picture 12">
            <a:hlinkClick r:id="rId11"/>
          </p:cNvPr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418012" y="1292902"/>
            <a:ext cx="2620615" cy="808530"/>
          </a:xfrm>
          <a:prstGeom prst="roundRect">
            <a:avLst>
              <a:gd name="adj" fmla="val 2953"/>
            </a:avLst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63552"/>
          </a:xfrm>
        </p:spPr>
        <p:txBody>
          <a:bodyPr/>
          <a:lstStyle/>
          <a:p>
            <a:r>
              <a:rPr lang="en-US" dirty="0" smtClean="0">
                <a:hlinkClick r:id="rId13"/>
              </a:rPr>
              <a:t>https://softuni.bg/courses/advanced-csharp</a:t>
            </a:r>
            <a:endParaRPr lang="en-US" dirty="0"/>
          </a:p>
        </p:txBody>
      </p:sp>
      <p:pic>
        <p:nvPicPr>
          <p:cNvPr id="16" name="Picture 15">
            <a:hlinkClick r:id="rId14"/>
          </p:cNvPr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633728" y="5373443"/>
            <a:ext cx="4073042" cy="849556"/>
          </a:xfrm>
          <a:prstGeom prst="roundRect">
            <a:avLst>
              <a:gd name="adj" fmla="val 3159"/>
            </a:avLst>
          </a:prstGeom>
        </p:spPr>
      </p:pic>
      <p:pic>
        <p:nvPicPr>
          <p:cNvPr id="18" name="Picture 17">
            <a:hlinkClick r:id="rId16"/>
          </p:cNvPr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8075612" y="1316222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4" name="Picture 3">
            <a:hlinkClick r:id="rId18"/>
          </p:cNvPr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5713413" y="4251041"/>
            <a:ext cx="5993358" cy="550371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2783753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bg-BG" dirty="0"/>
          </a:p>
          <a:p>
            <a:endParaRPr lang="bg-BG" sz="2400" dirty="0"/>
          </a:p>
          <a:p>
            <a:endParaRPr lang="bg-BG" sz="2400" dirty="0"/>
          </a:p>
          <a:p>
            <a:endParaRPr lang="bg-BG" sz="2400" dirty="0"/>
          </a:p>
          <a:p>
            <a:pPr>
              <a:spcBef>
                <a:spcPts val="2400"/>
              </a:spcBef>
            </a:pPr>
            <a:r>
              <a:rPr lang="en-US" sz="2400" dirty="0"/>
              <a:t>Attribution: this work may contain portions from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4"/>
              </a:rPr>
              <a:t>Fundamentals of Computer Programming with C#</a:t>
            </a:r>
            <a:r>
              <a:rPr lang="en-US" sz="2000" dirty="0"/>
              <a:t>" book by Svetlin Nakov &amp; Co. under </a:t>
            </a:r>
            <a:r>
              <a:rPr lang="en-US" sz="2000" dirty="0">
                <a:hlinkClick r:id="rId5"/>
              </a:rPr>
              <a:t>CC-BY-SA</a:t>
            </a:r>
            <a:r>
              <a:rPr lang="en-US" sz="2000" dirty="0"/>
              <a:t> license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647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 smtClean="0"/>
          </a:p>
          <a:p>
            <a:pPr marL="0" indent="0" algn="ctr">
              <a:buNone/>
            </a:pPr>
            <a:r>
              <a:rPr lang="en-US" sz="7200" b="1" dirty="0" smtClean="0">
                <a:solidFill>
                  <a:schemeClr val="tx2">
                    <a:lumMod val="75000"/>
                  </a:schemeClr>
                </a:solidFill>
              </a:rPr>
              <a:t>sli.do</a:t>
            </a:r>
            <a:r>
              <a:rPr lang="en-US" sz="6000" b="1" dirty="0"/>
              <a:t/>
            </a:r>
            <a:br>
              <a:rPr lang="en-US" sz="6000" b="1" dirty="0"/>
            </a:br>
            <a:r>
              <a:rPr lang="en-US" sz="11500" b="1" dirty="0" smtClean="0"/>
              <a:t>#</a:t>
            </a:r>
            <a:r>
              <a:rPr lang="en-US" sz="11500" b="1" dirty="0" err="1" smtClean="0"/>
              <a:t>CSharp</a:t>
            </a:r>
            <a:r>
              <a:rPr lang="en-US" sz="11500" b="1" dirty="0" smtClean="0"/>
              <a:t>-OOP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6228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Foundation – </a:t>
            </a:r>
            <a:r>
              <a:rPr lang="en-US" sz="3200" noProof="1">
                <a:hlinkClick r:id="rId3"/>
              </a:rPr>
              <a:t>softuni.org</a:t>
            </a:r>
            <a:endParaRPr lang="en-US" sz="32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title="Software University">
            <a:hlinkClick r:id="rId4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214" b="7214"/>
          <a:stretch/>
        </p:blipFill>
        <p:spPr>
          <a:xfrm>
            <a:off x="9659438" y="1594686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10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title="Software University Videos @ YouTube">
            <a:hlinkClick r:id="rId6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7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813548" y="3098209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241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SoftUni Diamond Partners</a:t>
            </a:r>
            <a:endParaRPr lang="bg-BG" dirty="0"/>
          </a:p>
        </p:txBody>
      </p:sp>
      <p:pic>
        <p:nvPicPr>
          <p:cNvPr id="19" name="Picture 18">
            <a:hlinkClick r:id="rId3"/>
          </p:cNvPr>
          <p:cNvPicPr>
            <a:picLocks noChangeAspect="1"/>
          </p:cNvPicPr>
          <p:nvPr/>
        </p:nvPicPr>
        <p:blipFill rotWithShape="1">
          <a:blip r:embed="rId4"/>
          <a:srcRect l="-16203" r="-16203"/>
          <a:stretch/>
        </p:blipFill>
        <p:spPr>
          <a:xfrm>
            <a:off x="7413466" y="2495622"/>
            <a:ext cx="3578539" cy="1240183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1" name="Picture 20">
            <a:hlinkClick r:id="rId5"/>
          </p:cNvPr>
          <p:cNvPicPr>
            <a:picLocks noChangeAspect="1"/>
          </p:cNvPicPr>
          <p:nvPr/>
        </p:nvPicPr>
        <p:blipFill rotWithShape="1">
          <a:blip r:embed="rId6"/>
          <a:srcRect l="-5908" r="-5908"/>
          <a:stretch/>
        </p:blipFill>
        <p:spPr>
          <a:xfrm>
            <a:off x="1196820" y="1066800"/>
            <a:ext cx="3578538" cy="122889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3" name="Picture 22">
            <a:hlinkClick r:id="rId7"/>
          </p:cNvPr>
          <p:cNvPicPr>
            <a:picLocks noChangeAspect="1"/>
          </p:cNvPicPr>
          <p:nvPr/>
        </p:nvPicPr>
        <p:blipFill rotWithShape="1">
          <a:blip r:embed="rId8"/>
          <a:srcRect l="-25003" r="-25003"/>
          <a:stretch/>
        </p:blipFill>
        <p:spPr>
          <a:xfrm>
            <a:off x="5017132" y="3935733"/>
            <a:ext cx="5974873" cy="1228894"/>
          </a:xfrm>
          <a:prstGeom prst="roundRect">
            <a:avLst>
              <a:gd name="adj" fmla="val 2953"/>
            </a:avLst>
          </a:prstGeom>
          <a:solidFill>
            <a:schemeClr val="tx1"/>
          </a:solidFill>
        </p:spPr>
      </p:pic>
      <p:pic>
        <p:nvPicPr>
          <p:cNvPr id="24" name="Picture 23">
            <a:hlinkClick r:id="rId9"/>
          </p:cNvPr>
          <p:cNvPicPr>
            <a:picLocks noChangeAspect="1"/>
          </p:cNvPicPr>
          <p:nvPr/>
        </p:nvPicPr>
        <p:blipFill rotWithShape="1">
          <a:blip r:embed="rId10"/>
          <a:srcRect l="-705" r="-705"/>
          <a:stretch/>
        </p:blipFill>
        <p:spPr>
          <a:xfrm>
            <a:off x="1196819" y="5364556"/>
            <a:ext cx="5974873" cy="122889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6" name="Picture 25">
            <a:hlinkClick r:id="rId11"/>
          </p:cNvPr>
          <p:cNvPicPr>
            <a:picLocks noChangeAspect="1"/>
          </p:cNvPicPr>
          <p:nvPr/>
        </p:nvPicPr>
        <p:blipFill rotWithShape="1">
          <a:blip r:embed="rId12"/>
          <a:srcRect t="-66530" b="-59505"/>
          <a:stretch/>
        </p:blipFill>
        <p:spPr>
          <a:xfrm>
            <a:off x="1196819" y="2495622"/>
            <a:ext cx="5974873" cy="1240182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7" name="Picture 26">
            <a:hlinkClick r:id="rId13"/>
          </p:cNvPr>
          <p:cNvPicPr>
            <a:picLocks noChangeAspect="1"/>
          </p:cNvPicPr>
          <p:nvPr/>
        </p:nvPicPr>
        <p:blipFill rotWithShape="1">
          <a:blip r:embed="rId14"/>
          <a:srcRect l="-14709" r="-14709"/>
          <a:stretch/>
        </p:blipFill>
        <p:spPr>
          <a:xfrm>
            <a:off x="1196819" y="3935733"/>
            <a:ext cx="3578539" cy="122889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3" name="Picture 2">
            <a:hlinkClick r:id="rId15"/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413466" y="5364556"/>
            <a:ext cx="3578539" cy="1228894"/>
          </a:xfrm>
          <a:prstGeom prst="roundRect">
            <a:avLst>
              <a:gd name="adj" fmla="val 3159"/>
            </a:avLst>
          </a:prstGeom>
        </p:spPr>
      </p:pic>
      <p:pic>
        <p:nvPicPr>
          <p:cNvPr id="11" name="Picture 10">
            <a:hlinkClick r:id="rId17"/>
          </p:cNvPr>
          <p:cNvPicPr>
            <a:picLocks noChangeAspect="1"/>
          </p:cNvPicPr>
          <p:nvPr/>
        </p:nvPicPr>
        <p:blipFill rotWithShape="1">
          <a:blip r:embed="rId18"/>
          <a:srcRect l="-9951" r="-9951"/>
          <a:stretch/>
        </p:blipFill>
        <p:spPr>
          <a:xfrm>
            <a:off x="5017133" y="1066800"/>
            <a:ext cx="5974872" cy="122889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1883522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Straight Arrow Connector 41"/>
          <p:cNvCxnSpPr>
            <a:stCxn id="30" idx="2"/>
            <a:endCxn id="34" idx="0"/>
          </p:cNvCxnSpPr>
          <p:nvPr/>
        </p:nvCxnSpPr>
        <p:spPr>
          <a:xfrm>
            <a:off x="5903912" y="4210853"/>
            <a:ext cx="0" cy="96335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endCxn id="35" idx="0"/>
          </p:cNvCxnSpPr>
          <p:nvPr/>
        </p:nvCxnSpPr>
        <p:spPr>
          <a:xfrm flipH="1">
            <a:off x="2322512" y="4210852"/>
            <a:ext cx="3581400" cy="96335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30" idx="2"/>
            <a:endCxn id="33" idx="0"/>
          </p:cNvCxnSpPr>
          <p:nvPr/>
        </p:nvCxnSpPr>
        <p:spPr>
          <a:xfrm>
            <a:off x="5903912" y="4210853"/>
            <a:ext cx="3581400" cy="9633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endCxn id="50" idx="0"/>
          </p:cNvCxnSpPr>
          <p:nvPr/>
        </p:nvCxnSpPr>
        <p:spPr>
          <a:xfrm>
            <a:off x="5903912" y="3681962"/>
            <a:ext cx="3267075" cy="60959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endCxn id="51" idx="0"/>
          </p:cNvCxnSpPr>
          <p:nvPr/>
        </p:nvCxnSpPr>
        <p:spPr>
          <a:xfrm flipH="1">
            <a:off x="2827338" y="3681962"/>
            <a:ext cx="3076574" cy="60959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656012" y="2406531"/>
            <a:ext cx="4495800" cy="5407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 smtClean="0"/>
              <a:t>C# Fundamentals Module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3656012" y="1143000"/>
            <a:ext cx="4495800" cy="609600"/>
          </a:xfrm>
          <a:prstGeom prst="rect">
            <a:avLst/>
          </a:prstGeom>
          <a:solidFill>
            <a:srgbClr val="F7DD93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 smtClean="0"/>
              <a:t>C# Web Profession</a:t>
            </a:r>
            <a:endParaRPr lang="en-US" sz="2800" dirty="0"/>
          </a:p>
        </p:txBody>
      </p:sp>
      <p:sp>
        <p:nvSpPr>
          <p:cNvPr id="30" name="TextBox 29"/>
          <p:cNvSpPr txBox="1"/>
          <p:nvPr/>
        </p:nvSpPr>
        <p:spPr>
          <a:xfrm>
            <a:off x="3656012" y="3601253"/>
            <a:ext cx="4495800" cy="6096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 smtClean="0"/>
              <a:t>C# OOP Basics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8380412" y="5174209"/>
            <a:ext cx="2209800" cy="5407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Evaluation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4799012" y="5174208"/>
            <a:ext cx="2209800" cy="5407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 smtClean="0"/>
              <a:t>Trainers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1217612" y="5174207"/>
            <a:ext cx="2209800" cy="5407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 smtClean="0"/>
              <a:t>Scope</a:t>
            </a:r>
            <a:endParaRPr lang="en-US" dirty="0"/>
          </a:p>
        </p:txBody>
      </p:sp>
      <p:cxnSp>
        <p:nvCxnSpPr>
          <p:cNvPr id="36" name="Straight Arrow Connector 35"/>
          <p:cNvCxnSpPr>
            <a:stCxn id="29" idx="2"/>
            <a:endCxn id="7" idx="0"/>
          </p:cNvCxnSpPr>
          <p:nvPr/>
        </p:nvCxnSpPr>
        <p:spPr>
          <a:xfrm>
            <a:off x="5903912" y="1752600"/>
            <a:ext cx="0" cy="65393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7" idx="2"/>
            <a:endCxn id="30" idx="0"/>
          </p:cNvCxnSpPr>
          <p:nvPr/>
        </p:nvCxnSpPr>
        <p:spPr>
          <a:xfrm>
            <a:off x="5903912" y="2947322"/>
            <a:ext cx="0" cy="65393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7037387" y="4291559"/>
            <a:ext cx="4267200" cy="80193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 smtClean="0"/>
              <a:t>~500 </a:t>
            </a:r>
            <a:r>
              <a:rPr lang="en-US" sz="2800" dirty="0"/>
              <a:t>Offers @ </a:t>
            </a:r>
            <a:r>
              <a:rPr lang="en-US" sz="2800" dirty="0" smtClean="0"/>
              <a:t>Jobs.BG</a:t>
            </a:r>
            <a:endParaRPr lang="en-US" sz="2800" dirty="0"/>
          </a:p>
        </p:txBody>
      </p:sp>
      <p:sp>
        <p:nvSpPr>
          <p:cNvPr id="51" name="TextBox 50"/>
          <p:cNvSpPr txBox="1"/>
          <p:nvPr/>
        </p:nvSpPr>
        <p:spPr>
          <a:xfrm>
            <a:off x="693738" y="4291559"/>
            <a:ext cx="4267200" cy="80193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 smtClean="0"/>
              <a:t>Fully supported by Microsoft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5564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9.2993E-7 -1.11111E-6 L -9.2993E-7 0.26667 " pathEditMode="relative" rAng="0" ptsTypes="AA">
                                      <p:cBhvr>
                                        <p:cTn id="3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333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500"/>
                            </p:stCondLst>
                            <p:childTnLst>
                              <p:par>
                                <p:cTn id="39" presetID="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0" dur="1000" fill="hold"/>
                                        <p:tgtEl>
                                          <p:spTgt spid="2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6" presetClass="emph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7" dur="1000" fill="hold"/>
                                        <p:tgtEl>
                                          <p:spTgt spid="29"/>
                                        </p:tgtEl>
                                      </p:cBhvr>
                                      <p:by x="66700" y="66700"/>
                                    </p:animScale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000"/>
                            </p:stCondLst>
                            <p:childTnLst>
                              <p:par>
                                <p:cTn id="71" presetID="42" presetClass="path" presetSubtype="0" accel="50000" decel="5000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9.2993E-7 -1.11111E-6 L -9.2993E-7 0.26667 " pathEditMode="relative" rAng="0" ptsTypes="AA">
                                      <p:cBhvr>
                                        <p:cTn id="72" dur="1000" spd="-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333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2000"/>
                            </p:stCondLst>
                            <p:childTnLst>
                              <p:par>
                                <p:cTn id="74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29" grpId="0" animBg="1"/>
      <p:bldP spid="29" grpId="1" animBg="1"/>
      <p:bldP spid="29" grpId="2" animBg="1"/>
      <p:bldP spid="29" grpId="3" animBg="1"/>
      <p:bldP spid="30" grpId="0" animBg="1"/>
      <p:bldP spid="30" grpId="1" animBg="1"/>
      <p:bldP spid="33" grpId="0" animBg="1"/>
      <p:bldP spid="33" grpId="1" animBg="1"/>
      <p:bldP spid="34" grpId="0" animBg="1"/>
      <p:bldP spid="34" grpId="1" animBg="1"/>
      <p:bldP spid="35" grpId="0" animBg="1"/>
      <p:bldP spid="35" grpId="1" animBg="1"/>
      <p:bldP spid="50" grpId="0" animBg="1"/>
      <p:bldP spid="50" grpId="1" animBg="1"/>
      <p:bldP spid="51" grpId="0" animBg="1"/>
      <p:bldP spid="51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Straight Arrow Connector 41"/>
          <p:cNvCxnSpPr>
            <a:stCxn id="30" idx="2"/>
            <a:endCxn id="34" idx="0"/>
          </p:cNvCxnSpPr>
          <p:nvPr/>
        </p:nvCxnSpPr>
        <p:spPr>
          <a:xfrm>
            <a:off x="5903912" y="4210853"/>
            <a:ext cx="0" cy="96335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endCxn id="35" idx="0"/>
          </p:cNvCxnSpPr>
          <p:nvPr/>
        </p:nvCxnSpPr>
        <p:spPr>
          <a:xfrm flipH="1">
            <a:off x="2322512" y="4210852"/>
            <a:ext cx="3581400" cy="96335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30" idx="2"/>
            <a:endCxn id="33" idx="0"/>
          </p:cNvCxnSpPr>
          <p:nvPr/>
        </p:nvCxnSpPr>
        <p:spPr>
          <a:xfrm>
            <a:off x="5903912" y="4210853"/>
            <a:ext cx="3581400" cy="9633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30" idx="0"/>
          </p:cNvCxnSpPr>
          <p:nvPr/>
        </p:nvCxnSpPr>
        <p:spPr>
          <a:xfrm>
            <a:off x="5903912" y="3601253"/>
            <a:ext cx="3267075" cy="69030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30" idx="0"/>
          </p:cNvCxnSpPr>
          <p:nvPr/>
        </p:nvCxnSpPr>
        <p:spPr>
          <a:xfrm flipH="1">
            <a:off x="2827338" y="3601253"/>
            <a:ext cx="3076574" cy="69030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656012" y="2406531"/>
            <a:ext cx="4495800" cy="5407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 smtClean="0"/>
              <a:t>C# Fundamentals Module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3656012" y="1143000"/>
            <a:ext cx="4495800" cy="609600"/>
          </a:xfrm>
          <a:prstGeom prst="rect">
            <a:avLst/>
          </a:prstGeom>
          <a:solidFill>
            <a:srgbClr val="F7DD93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 smtClean="0"/>
              <a:t>C# Web Profession</a:t>
            </a:r>
            <a:endParaRPr lang="en-US" sz="2800" dirty="0"/>
          </a:p>
        </p:txBody>
      </p:sp>
      <p:sp>
        <p:nvSpPr>
          <p:cNvPr id="30" name="TextBox 29"/>
          <p:cNvSpPr txBox="1"/>
          <p:nvPr/>
        </p:nvSpPr>
        <p:spPr>
          <a:xfrm>
            <a:off x="3656012" y="3601253"/>
            <a:ext cx="4495800" cy="6096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 smtClean="0"/>
              <a:t>C# OOP Basics</a:t>
            </a:r>
            <a:endParaRPr lang="en-US" sz="2800" dirty="0"/>
          </a:p>
        </p:txBody>
      </p:sp>
      <p:sp>
        <p:nvSpPr>
          <p:cNvPr id="33" name="TextBox 32"/>
          <p:cNvSpPr txBox="1"/>
          <p:nvPr/>
        </p:nvSpPr>
        <p:spPr>
          <a:xfrm>
            <a:off x="8380412" y="5174209"/>
            <a:ext cx="2209800" cy="5407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Evaluation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4799012" y="5174208"/>
            <a:ext cx="2209800" cy="5407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 smtClean="0"/>
              <a:t>Trainers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1217612" y="5174207"/>
            <a:ext cx="2209800" cy="5407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 smtClean="0"/>
              <a:t>Scope</a:t>
            </a:r>
            <a:endParaRPr lang="en-US" dirty="0"/>
          </a:p>
        </p:txBody>
      </p:sp>
      <p:cxnSp>
        <p:nvCxnSpPr>
          <p:cNvPr id="36" name="Straight Arrow Connector 35"/>
          <p:cNvCxnSpPr>
            <a:stCxn id="29" idx="2"/>
            <a:endCxn id="7" idx="0"/>
          </p:cNvCxnSpPr>
          <p:nvPr/>
        </p:nvCxnSpPr>
        <p:spPr>
          <a:xfrm>
            <a:off x="5903912" y="1752600"/>
            <a:ext cx="0" cy="65393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7" idx="2"/>
            <a:endCxn id="30" idx="0"/>
          </p:cNvCxnSpPr>
          <p:nvPr/>
        </p:nvCxnSpPr>
        <p:spPr>
          <a:xfrm>
            <a:off x="5903912" y="2947322"/>
            <a:ext cx="0" cy="65393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037387" y="4291559"/>
            <a:ext cx="4267200" cy="80193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 smtClean="0"/>
              <a:t>Prelude to Database </a:t>
            </a:r>
            <a:r>
              <a:rPr lang="en-US" sz="2800" dirty="0"/>
              <a:t>and Web Technology Courses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93738" y="4291559"/>
            <a:ext cx="4267200" cy="80193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dirty="0"/>
              <a:t>Algorithmic and Conceptual Courses</a:t>
            </a:r>
          </a:p>
        </p:txBody>
      </p:sp>
    </p:spTree>
    <p:extLst>
      <p:ext uri="{BB962C8B-B14F-4D97-AF65-F5344CB8AC3E}">
        <p14:creationId xmlns:p14="http://schemas.microsoft.com/office/powerpoint/2010/main" val="3429244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9.2993E-7 2.22222E-6 L -9.2993E-7 0.0875 " pathEditMode="relative" rAng="0" ptsTypes="AA">
                                      <p:cBhvr>
                                        <p:cTn id="3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37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500"/>
                            </p:stCondLst>
                            <p:childTnLst>
                              <p:par>
                                <p:cTn id="39" presetID="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0" dur="1000" fill="hold"/>
                                        <p:tgtEl>
                                          <p:spTgt spid="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6" presetClass="emph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7" dur="1000" fill="hold"/>
                                        <p:tgtEl>
                                          <p:spTgt spid="7"/>
                                        </p:tgtEl>
                                      </p:cBhvr>
                                      <p:by x="66700" y="66700"/>
                                    </p:animScale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000"/>
                            </p:stCondLst>
                            <p:childTnLst>
                              <p:par>
                                <p:cTn id="71" presetID="42" presetClass="path" presetSubtype="0" accel="50000" decel="5000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9.2993E-7 2.22222E-6 L -9.2993E-7 0.0875 " pathEditMode="relative" rAng="0" ptsTypes="AA">
                                      <p:cBhvr>
                                        <p:cTn id="72" dur="100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05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2000"/>
                            </p:stCondLst>
                            <p:childTnLst>
                              <p:par>
                                <p:cTn id="7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7" grpId="2" animBg="1"/>
      <p:bldP spid="7" grpId="3" animBg="1"/>
      <p:bldP spid="29" grpId="0" animBg="1"/>
      <p:bldP spid="29" grpId="1" animBg="1"/>
      <p:bldP spid="30" grpId="0" animBg="1"/>
      <p:bldP spid="30" grpId="1" animBg="1"/>
      <p:bldP spid="33" grpId="0" animBg="1"/>
      <p:bldP spid="33" grpId="1" animBg="1"/>
      <p:bldP spid="34" grpId="0" animBg="1"/>
      <p:bldP spid="34" grpId="1" animBg="1"/>
      <p:bldP spid="35" grpId="0" animBg="1"/>
      <p:bldP spid="35" grpId="1" animBg="1"/>
      <p:bldP spid="14" grpId="0" animBg="1"/>
      <p:bldP spid="14" grpId="1" animBg="1"/>
      <p:bldP spid="15" grpId="0" animBg="1"/>
      <p:bldP spid="15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2284412" y="2406530"/>
            <a:ext cx="3276601" cy="5407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Concepts of OOP</a:t>
            </a:r>
          </a:p>
        </p:txBody>
      </p:sp>
      <p:cxnSp>
        <p:nvCxnSpPr>
          <p:cNvPr id="42" name="Straight Arrow Connector 41"/>
          <p:cNvCxnSpPr>
            <a:stCxn id="30" idx="2"/>
            <a:endCxn id="34" idx="0"/>
          </p:cNvCxnSpPr>
          <p:nvPr/>
        </p:nvCxnSpPr>
        <p:spPr>
          <a:xfrm>
            <a:off x="5903912" y="4210853"/>
            <a:ext cx="0" cy="96335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endCxn id="35" idx="0"/>
          </p:cNvCxnSpPr>
          <p:nvPr/>
        </p:nvCxnSpPr>
        <p:spPr>
          <a:xfrm flipH="1">
            <a:off x="2322512" y="4210852"/>
            <a:ext cx="3581400" cy="96335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30" idx="2"/>
            <a:endCxn id="33" idx="0"/>
          </p:cNvCxnSpPr>
          <p:nvPr/>
        </p:nvCxnSpPr>
        <p:spPr>
          <a:xfrm>
            <a:off x="5903912" y="4210853"/>
            <a:ext cx="3581400" cy="9633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endCxn id="14" idx="0"/>
          </p:cNvCxnSpPr>
          <p:nvPr/>
        </p:nvCxnSpPr>
        <p:spPr>
          <a:xfrm>
            <a:off x="5903912" y="1523999"/>
            <a:ext cx="2070887" cy="88253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endCxn id="15" idx="0"/>
          </p:cNvCxnSpPr>
          <p:nvPr/>
        </p:nvCxnSpPr>
        <p:spPr>
          <a:xfrm flipH="1">
            <a:off x="3922713" y="1524000"/>
            <a:ext cx="1981199" cy="88253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3656012" y="3601253"/>
            <a:ext cx="4495800" cy="6096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 smtClean="0"/>
              <a:t>C# OOP Basics</a:t>
            </a:r>
            <a:endParaRPr lang="en-US" sz="2800" dirty="0"/>
          </a:p>
        </p:txBody>
      </p:sp>
      <p:sp>
        <p:nvSpPr>
          <p:cNvPr id="33" name="TextBox 32"/>
          <p:cNvSpPr txBox="1"/>
          <p:nvPr/>
        </p:nvSpPr>
        <p:spPr>
          <a:xfrm>
            <a:off x="8380412" y="5174209"/>
            <a:ext cx="2209800" cy="5407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Evaluation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4799012" y="5174208"/>
            <a:ext cx="2209800" cy="5407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 smtClean="0"/>
              <a:t>Trainers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1217612" y="5174207"/>
            <a:ext cx="2209800" cy="5407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 smtClean="0"/>
              <a:t>Scope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170612" y="2406531"/>
            <a:ext cx="3608373" cy="87006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Writing high quality code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3656012" y="2406531"/>
            <a:ext cx="4495800" cy="5407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 smtClean="0"/>
              <a:t>C# Fundamentals Module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3656012" y="1143000"/>
            <a:ext cx="4495800" cy="609600"/>
          </a:xfrm>
          <a:prstGeom prst="rect">
            <a:avLst/>
          </a:prstGeom>
          <a:solidFill>
            <a:srgbClr val="F7DD93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 smtClean="0"/>
              <a:t>C# Web Profession</a:t>
            </a:r>
            <a:endParaRPr lang="en-US" sz="2800" dirty="0"/>
          </a:p>
        </p:txBody>
      </p:sp>
      <p:cxnSp>
        <p:nvCxnSpPr>
          <p:cNvPr id="37" name="Straight Arrow Connector 36"/>
          <p:cNvCxnSpPr>
            <a:stCxn id="32" idx="2"/>
            <a:endCxn id="31" idx="0"/>
          </p:cNvCxnSpPr>
          <p:nvPr/>
        </p:nvCxnSpPr>
        <p:spPr>
          <a:xfrm>
            <a:off x="5903912" y="1752600"/>
            <a:ext cx="0" cy="65393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31" idx="2"/>
          </p:cNvCxnSpPr>
          <p:nvPr/>
        </p:nvCxnSpPr>
        <p:spPr>
          <a:xfrm>
            <a:off x="5903912" y="2947322"/>
            <a:ext cx="0" cy="65393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9520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1261E-6 0 L 0.29383 -0.60486 " pathEditMode="relative" rAng="0" ptsTypes="AA">
                                      <p:cBhvr>
                                        <p:cTn id="3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691" y="-302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1261E-6 0 L 0.29383 -0.60486 " pathEditMode="relative" rAng="0" ptsTypes="AA">
                                      <p:cBhvr>
                                        <p:cTn id="69" dur="1000" spd="-100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691" y="-302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500"/>
                            </p:stCondLst>
                            <p:childTnLst>
                              <p:par>
                                <p:cTn id="71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  <p:bldP spid="30" grpId="0" animBg="1"/>
      <p:bldP spid="30" grpId="1" animBg="1"/>
      <p:bldP spid="33" grpId="0" animBg="1"/>
      <p:bldP spid="33" grpId="1" animBg="1"/>
      <p:bldP spid="34" grpId="0" animBg="1"/>
      <p:bldP spid="34" grpId="1" animBg="1"/>
      <p:bldP spid="35" grpId="0" animBg="1"/>
      <p:bldP spid="35" grpId="1" animBg="1"/>
      <p:bldP spid="14" grpId="0" animBg="1"/>
      <p:bldP spid="14" grpId="1" animBg="1"/>
      <p:bldP spid="31" grpId="0" animBg="1"/>
      <p:bldP spid="3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Straight Arrow Connector 22"/>
          <p:cNvCxnSpPr/>
          <p:nvPr/>
        </p:nvCxnSpPr>
        <p:spPr>
          <a:xfrm flipH="1">
            <a:off x="5180012" y="1219200"/>
            <a:ext cx="723900" cy="9144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5903912" y="1219200"/>
            <a:ext cx="723900" cy="9144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30" idx="2"/>
            <a:endCxn id="34" idx="0"/>
          </p:cNvCxnSpPr>
          <p:nvPr/>
        </p:nvCxnSpPr>
        <p:spPr>
          <a:xfrm>
            <a:off x="5903912" y="4210853"/>
            <a:ext cx="0" cy="96335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endCxn id="35" idx="0"/>
          </p:cNvCxnSpPr>
          <p:nvPr/>
        </p:nvCxnSpPr>
        <p:spPr>
          <a:xfrm flipH="1">
            <a:off x="2322512" y="4210852"/>
            <a:ext cx="3581400" cy="96335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30" idx="2"/>
            <a:endCxn id="33" idx="0"/>
          </p:cNvCxnSpPr>
          <p:nvPr/>
        </p:nvCxnSpPr>
        <p:spPr>
          <a:xfrm>
            <a:off x="5903912" y="4210853"/>
            <a:ext cx="3581400" cy="9633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3656012" y="3601253"/>
            <a:ext cx="4495800" cy="6096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 smtClean="0"/>
              <a:t>C# OOP Course</a:t>
            </a:r>
            <a:endParaRPr lang="en-US" sz="2800" dirty="0"/>
          </a:p>
        </p:txBody>
      </p:sp>
      <p:sp>
        <p:nvSpPr>
          <p:cNvPr id="33" name="TextBox 32"/>
          <p:cNvSpPr txBox="1"/>
          <p:nvPr/>
        </p:nvSpPr>
        <p:spPr>
          <a:xfrm>
            <a:off x="8380412" y="5174209"/>
            <a:ext cx="2209800" cy="5407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Evaluation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4799012" y="5174208"/>
            <a:ext cx="2209800" cy="5407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 smtClean="0"/>
              <a:t>Trainers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1217612" y="5174207"/>
            <a:ext cx="2209800" cy="5407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 smtClean="0"/>
              <a:t>Scope</a:t>
            </a:r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5698" y="2133600"/>
            <a:ext cx="1264228" cy="140598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9518" y="2133600"/>
            <a:ext cx="1240988" cy="140598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4244862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9.2993E-7 0 L -9.2993E-7 -0.64931 " pathEditMode="relative" rAng="0" ptsTypes="AA">
                                      <p:cBhvr>
                                        <p:cTn id="25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247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3" grpId="0" animBg="1"/>
      <p:bldP spid="34" grpId="0" animBg="1"/>
      <p:bldP spid="3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14" name="Content Placeholder 4"/>
          <p:cNvSpPr>
            <a:spLocks noGrp="1"/>
          </p:cNvSpPr>
          <p:nvPr>
            <p:ph idx="1"/>
          </p:nvPr>
        </p:nvSpPr>
        <p:spPr>
          <a:xfrm>
            <a:off x="2513012" y="1600200"/>
            <a:ext cx="8951999" cy="50292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</a:rPr>
              <a:t>Ventsislav Ivanov</a:t>
            </a:r>
            <a:endParaRPr lang="en-US" b="1" noProof="1">
              <a:solidFill>
                <a:schemeClr val="tx2">
                  <a:lumMod val="75000"/>
                </a:schemeClr>
              </a:solidFill>
            </a:endParaRP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noProof="1"/>
              <a:t>Technical Trainer @ Software </a:t>
            </a:r>
            <a:r>
              <a:rPr lang="en-US" sz="3200" noProof="1" smtClean="0"/>
              <a:t>University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dirty="0" smtClean="0"/>
              <a:t>Certified</a:t>
            </a:r>
            <a:r>
              <a:rPr lang="en-US" sz="3200" noProof="1"/>
              <a:t> </a:t>
            </a:r>
            <a:r>
              <a:rPr lang="en-US" sz="3200" noProof="1" smtClean="0"/>
              <a:t>QA  </a:t>
            </a:r>
            <a:endParaRPr lang="en-GB" sz="3200" noProof="1" smtClean="0"/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GB" sz="3200" noProof="1" smtClean="0"/>
              <a:t>Knowedge </a:t>
            </a:r>
            <a:r>
              <a:rPr lang="en-GB" sz="3200" noProof="1"/>
              <a:t>at web </a:t>
            </a:r>
            <a:r>
              <a:rPr lang="en-GB" sz="3200" noProof="1" smtClean="0"/>
              <a:t>testing</a:t>
            </a:r>
            <a:endParaRPr lang="en-GB" sz="3200" noProof="1"/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GB" sz="3200" noProof="1"/>
              <a:t>Experience as QA automation </a:t>
            </a:r>
            <a:r>
              <a:rPr lang="en-GB" sz="3200" noProof="1" smtClean="0"/>
              <a:t>engineer</a:t>
            </a:r>
            <a:endParaRPr lang="en-US" sz="3200" noProof="1"/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5180012" y="1219200"/>
            <a:ext cx="723900" cy="9144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5903912" y="1219200"/>
            <a:ext cx="723900" cy="9144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4799012" y="723900"/>
            <a:ext cx="2209800" cy="5407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 smtClean="0"/>
              <a:t>Trainers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5698" y="2133600"/>
            <a:ext cx="1264228" cy="140598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9518" y="2157046"/>
            <a:ext cx="1240988" cy="140598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731575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63662E-7 1.85185E-6 L -0.30008 -0.10579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004" y="-530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14" name="Content Placeholder 4"/>
          <p:cNvSpPr>
            <a:spLocks noGrp="1"/>
          </p:cNvSpPr>
          <p:nvPr>
            <p:ph idx="1"/>
          </p:nvPr>
        </p:nvSpPr>
        <p:spPr>
          <a:xfrm>
            <a:off x="2513012" y="1600200"/>
            <a:ext cx="9220200" cy="5029200"/>
          </a:xfrm>
        </p:spPr>
        <p:txBody>
          <a:bodyPr>
            <a:normAutofit/>
          </a:bodyPr>
          <a:lstStyle/>
          <a:p>
            <a:pPr marL="304747" lvl="1" indent="-304747">
              <a:lnSpc>
                <a:spcPct val="110000"/>
              </a:lnSpc>
              <a:buClr>
                <a:srgbClr val="F2B254"/>
              </a:buClr>
              <a:buSzPct val="100000"/>
            </a:pPr>
            <a:r>
              <a:rPr lang="en-US" sz="3400" b="1" dirty="0" smtClean="0">
                <a:solidFill>
                  <a:schemeClr val="tx2">
                    <a:lumMod val="75000"/>
                  </a:schemeClr>
                </a:solidFill>
              </a:rPr>
              <a:t>Valentin </a:t>
            </a:r>
            <a:r>
              <a:rPr lang="en-US" sz="3400" b="1" dirty="0" err="1">
                <a:solidFill>
                  <a:schemeClr val="tx2">
                    <a:lumMod val="75000"/>
                  </a:schemeClr>
                </a:solidFill>
              </a:rPr>
              <a:t>Dimitrov</a:t>
            </a:r>
            <a:endParaRPr lang="en-US" sz="3400" b="1" noProof="1">
              <a:solidFill>
                <a:schemeClr val="tx2">
                  <a:lumMod val="75000"/>
                </a:schemeClr>
              </a:solidFill>
            </a:endParaRP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noProof="1" smtClean="0"/>
              <a:t>Technical trainer @ Software University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noProof="1" smtClean="0"/>
              <a:t>Top </a:t>
            </a:r>
            <a:r>
              <a:rPr lang="en-US" sz="3200" noProof="1"/>
              <a:t>performing student from the Software University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noProof="1" smtClean="0"/>
              <a:t>Over </a:t>
            </a:r>
            <a:r>
              <a:rPr lang="en-US" sz="3200" noProof="1"/>
              <a:t>two years experience in software developing</a:t>
            </a:r>
            <a:endParaRPr lang="en-US" sz="3400" b="1" noProof="1">
              <a:solidFill>
                <a:schemeClr val="tx2">
                  <a:lumMod val="75000"/>
                </a:schemeClr>
              </a:solidFill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5180012" y="1219200"/>
            <a:ext cx="723900" cy="9144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5903912" y="1219200"/>
            <a:ext cx="723900" cy="9144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4799012" y="723900"/>
            <a:ext cx="2209800" cy="5407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 smtClean="0"/>
              <a:t>Trainers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5698" y="2133600"/>
            <a:ext cx="1264228" cy="140598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9518" y="2157046"/>
            <a:ext cx="1240988" cy="140598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4127642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962E-6 2.59259E-6 L -0.41886 -0.09908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943" y="-4954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  <p:bldP spid="14" grpId="1" build="p"/>
    </p:bld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SoftUni</Template>
  <TotalTime>0</TotalTime>
  <Words>523</Words>
  <Application>Microsoft Office PowerPoint</Application>
  <PresentationFormat>Custom</PresentationFormat>
  <Paragraphs>150</Paragraphs>
  <Slides>20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Calibri</vt:lpstr>
      <vt:lpstr>Consolas</vt:lpstr>
      <vt:lpstr>Wingdings</vt:lpstr>
      <vt:lpstr>Wingdings 2</vt:lpstr>
      <vt:lpstr>SoftUni 16x9</vt:lpstr>
      <vt:lpstr>C# OOP Basics</vt:lpstr>
      <vt:lpstr>Questions</vt:lpstr>
      <vt:lpstr>SoftUni Diamond Partners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Resources</vt:lpstr>
      <vt:lpstr>Course Web Site &amp; Forums</vt:lpstr>
      <vt:lpstr>The C# OOP Basics Slides and Videos</vt:lpstr>
      <vt:lpstr>The Free C# Fundamentals Textbook</vt:lpstr>
      <vt:lpstr>Required Software</vt:lpstr>
      <vt:lpstr>C# OOP Basics – Course Intro</vt:lpstr>
      <vt:lpstr>License</vt:lpstr>
      <vt:lpstr>Free Trainings @ Software University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Programming Fundamentals: Course Introduction</dc:title>
  <dc:subject>Programming Fundamentals Course</dc:subject>
  <dc:creator/>
  <cp:keywords>C#, programming, OOP, course, SoftUni, Software University</cp:keywords>
  <dc:description>Programming Fundamentals Course @ SoftUni - https://softuni.bg/courses/programming-fundamentals</dc:description>
  <cp:lastModifiedBy/>
  <cp:revision>1</cp:revision>
  <dcterms:created xsi:type="dcterms:W3CDTF">2014-01-02T17:00:34Z</dcterms:created>
  <dcterms:modified xsi:type="dcterms:W3CDTF">2017-06-27T10:59:59Z</dcterms:modified>
  <cp:category>computer programming;programming;OOP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